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8" r:id="rId3"/>
    <p:sldId id="309" r:id="rId4"/>
    <p:sldId id="306" r:id="rId5"/>
    <p:sldId id="307" r:id="rId6"/>
    <p:sldId id="291" r:id="rId7"/>
    <p:sldId id="292" r:id="rId8"/>
    <p:sldId id="293" r:id="rId9"/>
    <p:sldId id="296" r:id="rId10"/>
    <p:sldId id="297" r:id="rId11"/>
    <p:sldId id="298" r:id="rId12"/>
    <p:sldId id="303" r:id="rId13"/>
    <p:sldId id="305" r:id="rId14"/>
    <p:sldId id="301" r:id="rId15"/>
    <p:sldId id="302" r:id="rId16"/>
    <p:sldId id="304" r:id="rId17"/>
    <p:sldId id="299" r:id="rId18"/>
    <p:sldId id="294" r:id="rId19"/>
    <p:sldId id="310" r:id="rId20"/>
    <p:sldId id="312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320" r:id="rId29"/>
    <p:sldId id="319" r:id="rId30"/>
    <p:sldId id="322" r:id="rId31"/>
    <p:sldId id="323" r:id="rId32"/>
    <p:sldId id="324" r:id="rId33"/>
    <p:sldId id="272" r:id="rId34"/>
    <p:sldId id="277" r:id="rId35"/>
    <p:sldId id="321" r:id="rId36"/>
    <p:sldId id="273" r:id="rId37"/>
    <p:sldId id="275" r:id="rId38"/>
    <p:sldId id="278" r:id="rId39"/>
    <p:sldId id="289" r:id="rId40"/>
    <p:sldId id="290" r:id="rId41"/>
    <p:sldId id="288" r:id="rId42"/>
    <p:sldId id="325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03" autoAdjust="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73E-FB0B-48AA-8E96-6A6C67EC378D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4DE83-0256-433F-A2FD-A1D0FD94D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6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4DE83-0256-433F-A2FD-A1D0FD94D57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15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340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0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9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34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02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7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757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8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8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54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D32C-121F-483C-9388-65DD0A53E4A1}" type="datetimeFigureOut">
              <a:rPr lang="zh-CN" altLang="en-US" smtClean="0"/>
              <a:t>2017/2/22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CDA7-506A-4FC7-B948-504DB3F2C0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18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62647"/>
            <a:ext cx="9144000" cy="1853762"/>
          </a:xfrm>
        </p:spPr>
        <p:txBody>
          <a:bodyPr>
            <a:normAutofit/>
          </a:bodyPr>
          <a:lstStyle/>
          <a:p>
            <a:r>
              <a:rPr lang="en-US" altLang="zh-CN" b="1" i="1" dirty="0" smtClean="0"/>
              <a:t>Theory </a:t>
            </a:r>
            <a:r>
              <a:rPr lang="en-US" altLang="zh-CN" b="1" i="1" dirty="0"/>
              <a:t>of narrow-band mode-locking</a:t>
            </a:r>
            <a:endParaRPr lang="zh-CN" altLang="en-US" b="1" i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9292" y="4683387"/>
            <a:ext cx="2798725" cy="498213"/>
          </a:xfrm>
        </p:spPr>
        <p:txBody>
          <a:bodyPr/>
          <a:lstStyle/>
          <a:p>
            <a:r>
              <a:rPr lang="zh-CN" altLang="en-US" b="1" i="1" dirty="0"/>
              <a:t>厦门大学</a:t>
            </a:r>
            <a:r>
              <a:rPr lang="zh-CN" altLang="en-US" b="1" i="1" dirty="0" smtClean="0"/>
              <a:t>：罗塞雨</a:t>
            </a:r>
            <a:endParaRPr lang="en-US" altLang="zh-CN" b="1" i="1" dirty="0" smtClean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8490858" y="4683387"/>
            <a:ext cx="2798725" cy="49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i="1" dirty="0">
                <a:solidFill>
                  <a:srgbClr val="FF0000"/>
                </a:solidFill>
              </a:rPr>
              <a:t>导师</a:t>
            </a:r>
            <a:r>
              <a:rPr lang="zh-CN" altLang="en-US" b="1" i="1" dirty="0" smtClean="0">
                <a:solidFill>
                  <a:srgbClr val="FF0000"/>
                </a:solidFill>
              </a:rPr>
              <a:t>：蔡志平教授</a:t>
            </a:r>
            <a:endParaRPr lang="en-US" altLang="zh-CN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08140"/>
            <a:ext cx="9931693" cy="5873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617" y="226423"/>
            <a:ext cx="11306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u="sng" dirty="0" smtClean="0">
                <a:solidFill>
                  <a:srgbClr val="00B050"/>
                </a:solidFill>
              </a:rPr>
              <a:t>Graphical development of the Fourier transform of a sequence of equal distant impulse function</a:t>
            </a:r>
            <a:endParaRPr lang="zh-CN" altLang="en-US" sz="2000" b="1" i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44" y="119642"/>
            <a:ext cx="10217188" cy="66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1" y="1251157"/>
            <a:ext cx="5412110" cy="3205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47" y="1103374"/>
            <a:ext cx="4941256" cy="1339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31" y="3173399"/>
            <a:ext cx="5250309" cy="11996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78600" y="5082063"/>
            <a:ext cx="6141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B050"/>
                </a:solidFill>
              </a:rPr>
              <a:t>Fourier transform of a square wave function (</a:t>
            </a:r>
            <a:r>
              <a:rPr lang="en-US" altLang="zh-CN" sz="3600" dirty="0">
                <a:solidFill>
                  <a:srgbClr val="00B050"/>
                </a:solidFill>
              </a:rPr>
              <a:t>Fourier </a:t>
            </a:r>
            <a:r>
              <a:rPr lang="en-US" altLang="zh-CN" sz="3600" dirty="0" smtClean="0">
                <a:solidFill>
                  <a:srgbClr val="00B050"/>
                </a:solidFill>
              </a:rPr>
              <a:t>series)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77" y="665418"/>
            <a:ext cx="4253014" cy="52161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5432" y="6099512"/>
            <a:ext cx="578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Fourier transform of a pulse waveform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515545"/>
            <a:ext cx="11320056" cy="582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75898" y="2886226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Lorentzian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75898" y="468549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Gaussian</a:t>
            </a:r>
            <a:r>
              <a:rPr lang="en-US" altLang="zh-CN" dirty="0" smtClean="0"/>
              <a:t> line shape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3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Frequency Convolution Theorem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5" y="3661037"/>
            <a:ext cx="6226080" cy="525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84" y="1400749"/>
            <a:ext cx="3669957" cy="53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Graphical derivation of the sampling theorem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7" y="1039700"/>
            <a:ext cx="4093026" cy="57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The Discrete Fourier Transform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47891" y="1250061"/>
            <a:ext cx="5967381" cy="3909524"/>
            <a:chOff x="178443" y="2141317"/>
            <a:chExt cx="5967381" cy="39095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43" y="2141317"/>
              <a:ext cx="5967381" cy="390952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727048" y="4676172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aliasing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28483" y="1250061"/>
            <a:ext cx="5359848" cy="4685396"/>
            <a:chOff x="6434754" y="1690688"/>
            <a:chExt cx="5359848" cy="46853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4754" y="1690688"/>
              <a:ext cx="5359848" cy="468539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560688" y="283158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rippling</a:t>
              </a:r>
              <a:endParaRPr lang="zh-CN" alt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1965" y="5202841"/>
            <a:ext cx="58333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Note that sampling in the time/frequency domain resulted in a periodic function of frequency/time; </a:t>
            </a:r>
          </a:p>
          <a:p>
            <a:r>
              <a:rPr lang="en-US" altLang="zh-CN" sz="2000" b="1" i="1" dirty="0" smtClean="0">
                <a:solidFill>
                  <a:srgbClr val="00B0F0"/>
                </a:solidFill>
              </a:rPr>
              <a:t>N time samples and N frequency values represent one period of the time and frequency domain waveforms, respectively.</a:t>
            </a:r>
            <a:endParaRPr lang="zh-CN" altLang="en-US" sz="2000" b="1" i="1" dirty="0">
              <a:solidFill>
                <a:srgbClr val="00B0F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75366" y="1274272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Time domain 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1128" y="131978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en-US" altLang="zh-CN" dirty="0" smtClean="0">
                <a:solidFill>
                  <a:srgbClr val="00B050"/>
                </a:solidFill>
              </a:rPr>
              <a:t>runcation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6460" y="3519221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Frequency domain </a:t>
            </a:r>
          </a:p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sampling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zh-CN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Mode-Locking Techniques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1809073"/>
            <a:ext cx="3169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2.1 </a:t>
            </a:r>
            <a:r>
              <a:rPr lang="en-US" altLang="zh-CN" sz="2000" b="1" dirty="0"/>
              <a:t>Passive Mode Locking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739302" y="2808982"/>
            <a:ext cx="1071339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 locking technique refers to those locking without any external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radio frequency (RF) signal for seeding. The pulses are formed passively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through the internal structure of the laser that gives more advantages (less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loss, high gain) to signal if it travels in the pulse form rather than in a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CW.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simplest method is to insert a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into the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cavity. The </a:t>
            </a:r>
            <a:r>
              <a:rPr lang="en-US" altLang="zh-CN" sz="2100" b="1" i="1" u="sng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is a nonlinear optical </a:t>
            </a:r>
            <a:r>
              <a:rPr lang="en-US" altLang="zh-CN" sz="21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component whose </a:t>
            </a:r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absorption coefficient decreases when the optical intensity increases.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Thus, the pulse train with high peak intensity would pass through the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absorber with much less loss as compared to that in a CW laser with several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as the energy available is concentrated in the periodic pulses, thus a</a:t>
            </a:r>
          </a:p>
          <a:p>
            <a:r>
              <a:rPr lang="en-US" altLang="zh-CN" sz="21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stable pulse train can be formed in the cavity.</a:t>
            </a:r>
            <a:endParaRPr lang="zh-CN" altLang="en-US" sz="21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5685" y="232441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2.1.1 Using </a:t>
            </a:r>
            <a:r>
              <a:rPr lang="en-US" altLang="zh-CN" b="1" i="1" dirty="0" err="1" smtClean="0"/>
              <a:t>saturable</a:t>
            </a:r>
            <a:r>
              <a:rPr lang="en-US" altLang="zh-CN" b="1" i="1" dirty="0" smtClean="0"/>
              <a:t> absorber 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92397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4" y="1167319"/>
            <a:ext cx="10334392" cy="360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91574" y="5421018"/>
            <a:ext cx="920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Schematic of a passive MLL integrated with a </a:t>
            </a:r>
            <a:r>
              <a:rPr lang="en-US" altLang="zh-CN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 in the cavity</a:t>
            </a:r>
            <a:endParaRPr lang="zh-CN" alt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176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It should be emphasized that the </a:t>
            </a:r>
            <a:r>
              <a:rPr lang="en-US" altLang="zh-CN" dirty="0"/>
              <a:t>mode locking of lasers can be </a:t>
            </a:r>
            <a:r>
              <a:rPr lang="en-US" altLang="zh-CN" dirty="0" smtClean="0"/>
              <a:t>thought as </a:t>
            </a:r>
            <a:r>
              <a:rPr lang="en-US" altLang="zh-CN" dirty="0"/>
              <a:t>two types of balance: The balance between pulse </a:t>
            </a:r>
            <a:r>
              <a:rPr lang="en-US" altLang="zh-CN" dirty="0" smtClean="0"/>
              <a:t>broadening and </a:t>
            </a:r>
            <a:r>
              <a:rPr lang="en-US" altLang="zh-CN" dirty="0"/>
              <a:t>pulse shortening; the balance between the </a:t>
            </a:r>
            <a:r>
              <a:rPr lang="en-US" altLang="zh-CN" dirty="0" smtClean="0"/>
              <a:t>phase shift </a:t>
            </a:r>
            <a:r>
              <a:rPr lang="en-US" altLang="zh-CN" dirty="0"/>
              <a:t>by GVD and one by nonlinearity (self-phase modulation).</a:t>
            </a:r>
          </a:p>
          <a:p>
            <a:r>
              <a:rPr lang="en-US" altLang="zh-CN" dirty="0"/>
              <a:t>If the former balance is not obtained, the </a:t>
            </a:r>
            <a:r>
              <a:rPr lang="en-US" altLang="zh-CN" dirty="0" smtClean="0"/>
              <a:t>mode locking</a:t>
            </a:r>
            <a:r>
              <a:rPr lang="en-US" altLang="zh-CN" dirty="0"/>
              <a:t> </a:t>
            </a:r>
            <a:r>
              <a:rPr lang="en-US" altLang="zh-CN" dirty="0" smtClean="0"/>
              <a:t>pulses </a:t>
            </a:r>
            <a:r>
              <a:rPr lang="en-US" altLang="zh-CN" dirty="0"/>
              <a:t>will not occur; if only the former balance </a:t>
            </a:r>
            <a:r>
              <a:rPr lang="en-US" altLang="zh-CN" dirty="0" smtClean="0"/>
              <a:t>is obtained</a:t>
            </a:r>
            <a:r>
              <a:rPr lang="en-US" altLang="zh-CN" dirty="0"/>
              <a:t>, the </a:t>
            </a:r>
            <a:r>
              <a:rPr lang="en-US" altLang="zh-CN" dirty="0" smtClean="0"/>
              <a:t>mode-locking </a:t>
            </a:r>
            <a:r>
              <a:rPr lang="en-US" altLang="zh-CN" dirty="0"/>
              <a:t>pulses can occur but will </a:t>
            </a:r>
            <a:r>
              <a:rPr lang="en-US" altLang="zh-CN" dirty="0" smtClean="0"/>
              <a:t>be unstable</a:t>
            </a:r>
            <a:r>
              <a:rPr lang="en-US" altLang="zh-CN" dirty="0"/>
              <a:t>; if both balances are obtained, the stable </a:t>
            </a:r>
            <a:r>
              <a:rPr lang="en-US" altLang="zh-CN" dirty="0" smtClean="0"/>
              <a:t>mode locking pulse </a:t>
            </a:r>
            <a:r>
              <a:rPr lang="en-US" altLang="zh-CN" dirty="0"/>
              <a:t>will occur.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9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6579" y="1928388"/>
            <a:ext cx="105188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Instead of using the </a:t>
            </a:r>
            <a:r>
              <a:rPr lang="en-US" altLang="zh-CN" sz="2000" b="1" i="1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saturable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absorber, a nonlinear polarization rotation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(NPR) technique can be used for passive mode </a:t>
            </a:r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locking, as shown in the </a:t>
            </a:r>
          </a:p>
          <a:p>
            <a:r>
              <a:rPr lang="en-US" altLang="zh-CN" sz="20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Figure below. In this system, </a:t>
            </a:r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nonlinear phase shift is imposed on the signal</a:t>
            </a:r>
          </a:p>
          <a:p>
            <a:r>
              <a:rPr lang="en-US" altLang="zh-CN" sz="2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high peak power and thus rotates its polarization state to align with the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analyzer axis. The signal thus passes through the analyzer with minimum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loss. On the other hand, the CW signal with a low average power experiences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zero nonlinear phase shift and thus its polarization state is not rotated</a:t>
            </a:r>
          </a:p>
          <a:p>
            <a:r>
              <a:rPr lang="en-US" altLang="zh-CN" sz="2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align with the analyzer axis. It is then blocked by the analyzer. </a:t>
            </a:r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Therefore,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pulses with high peak power are formed in the cavity instead of the CW</a:t>
            </a:r>
          </a:p>
          <a:p>
            <a:r>
              <a:rPr lang="en-US" altLang="zh-CN" sz="20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a low average power.</a:t>
            </a:r>
            <a:endParaRPr lang="zh-CN" altLang="en-US" sz="2000" b="1" i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2962" y="1021404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2.1.2 Using polarization rotation technique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58629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280004"/>
            <a:ext cx="11225233" cy="54030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6887" y="6191815"/>
            <a:ext cx="5160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>
                <a:solidFill>
                  <a:srgbClr val="FF0000"/>
                </a:solidFill>
                <a:latin typeface="PalatinoLTStd-Roman"/>
              </a:rPr>
              <a:t>Schematic of an NPR passive MLFL</a:t>
            </a:r>
            <a:endParaRPr lang="zh-CN" altLang="en-US" sz="24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7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3779" y="2183622"/>
            <a:ext cx="96044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 passive mode-locked laser (MLL) has the potential to produce a very</a:t>
            </a:r>
          </a:p>
          <a:p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short laser pulse, down to femtoseconds. The shortest pulse generated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the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communication wavelength window to date is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5 fs</a:t>
            </a:r>
            <a:r>
              <a:rPr lang="en-US" altLang="zh-CN" sz="21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?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Moreover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passive mode-locking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a self-locking phenomenon, it means that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pulse is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 without any external modulating signal. </a:t>
            </a:r>
            <a:endParaRPr lang="en-US" altLang="zh-CN" sz="2100" b="1" i="1" u="sng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LTStd-Roman"/>
            </a:endParaRPr>
          </a:p>
          <a:p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However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spacing between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two pulses is varied from pulse to pulse since there is no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control mechanism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to force the pulses to be equally spaced. This is the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disadvantage that 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makes passive MLLs not suitable for high-speed optical </a:t>
            </a:r>
            <a:r>
              <a:rPr lang="en-US" altLang="zh-CN" sz="21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transmission systems</a:t>
            </a:r>
            <a:r>
              <a:rPr lang="en-US" altLang="zh-CN" sz="21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in which precise timing from pulse to pulse is required.</a:t>
            </a:r>
            <a:endParaRPr lang="zh-CN" altLang="en-US" sz="21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3779" y="1167320"/>
            <a:ext cx="57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2.1.3 Advantages and Disadvantages of Passive MML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7778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3736" y="776318"/>
            <a:ext cx="591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OptimaLTStd-Bold"/>
              </a:rPr>
              <a:t>2.2.1 </a:t>
            </a:r>
            <a:r>
              <a:rPr lang="en-US" altLang="zh-CN" b="1" dirty="0">
                <a:latin typeface="OptimaLTStd-Bold"/>
              </a:rPr>
              <a:t>Active Mode Locking by Amplitude Modulation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85217" y="1537970"/>
            <a:ext cx="1042156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In actively MLLs, mode locking can be induced either by amplitude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modulation (AM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), phase modulation (PM), or frequency modulation (FM).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When amplitude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modulated by an external RF signal with a frequency of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oscillating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 at the optical frequency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shades its energy to the two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side bands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located at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0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-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as shown in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Figure below.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If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modulating frequency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is chosen so that 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m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=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f</a:t>
            </a:r>
            <a:r>
              <a:rPr lang="en-US" altLang="zh-CN" sz="23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Italic"/>
              </a:rPr>
              <a:t>R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, the side bands are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coincident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with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adjacent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 of the laser and hence the energy from 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mode 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transferred to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its adjacent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+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and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(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" panose="02020502060506020403" pitchFamily="18" charset="0"/>
                <a:ea typeface="Adobe 繁黑體 Std B" panose="020B0700000000000000" pitchFamily="34" charset="-128"/>
              </a:rPr>
              <a:t>i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−1)</a:t>
            </a:r>
            <a:r>
              <a:rPr lang="en-US" altLang="zh-CN" sz="23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modes. In other words, the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energies of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the modes in the laser are transferred from one to the other. This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causes the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phase of the modes locked together and hence a mode-locked pulse </a:t>
            </a:r>
            <a:r>
              <a:rPr lang="en-US" altLang="zh-CN" sz="23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train is </a:t>
            </a:r>
            <a:r>
              <a:rPr lang="en-US" altLang="zh-CN" sz="23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LTStd-Roman"/>
              </a:rPr>
              <a:t>formed.</a:t>
            </a:r>
            <a:endParaRPr lang="zh-CN" altLang="en-US" sz="23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210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327391"/>
            <a:ext cx="8474174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240" y="555119"/>
            <a:ext cx="10383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In actively MLLs, mode locking is induced by modulating the gain or loss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of the cavity with an external signal at the fundamental frequency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Italic"/>
              </a:rPr>
              <a:t>f</a:t>
            </a:r>
            <a:r>
              <a:rPr lang="en-US" altLang="zh-CN" sz="800" b="1" i="1" dirty="0" err="1">
                <a:solidFill>
                  <a:srgbClr val="0070C0"/>
                </a:solidFill>
                <a:latin typeface="PalatinoLTStd-Italic"/>
              </a:rPr>
              <a:t>R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.</a:t>
            </a:r>
            <a:endParaRPr lang="en-US" altLang="zh-CN" b="1" i="1" dirty="0">
              <a:solidFill>
                <a:srgbClr val="0070C0"/>
              </a:solidFill>
              <a:latin typeface="PalatinoLTStd-Roman"/>
            </a:endParaRP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A common method of active mode locking is inserting an acousto-optic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modulator (AOM) into the cavity, as shown in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the Figure below.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This is the first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method used in the experiment for the observation of mode-locked pulses in a helium–neon laser. The AOM is used to deflect light energy from the cavity by varying the refractive index of the medium in a standing wave profile. Thus, the </a:t>
            </a:r>
            <a:r>
              <a:rPr lang="en-US" altLang="zh-CN" b="1" i="1" dirty="0" err="1">
                <a:solidFill>
                  <a:srgbClr val="0070C0"/>
                </a:solidFill>
                <a:latin typeface="PalatinoLTStd-Roman"/>
              </a:rPr>
              <a:t>undeflected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 beam is amplitude modulated. 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1" y="3105595"/>
            <a:ext cx="5669278" cy="15612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04240" y="4937879"/>
            <a:ext cx="10383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AOM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is widely used in several MLLs as it offers a very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low insertion loss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. However, the operating frequency of the AOM is limited and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far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below the pulse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rate required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for modern optical communication, typically, from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 few hundred megahertz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to a few gigahertz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depending on the acoustic velocity of </a:t>
            </a:r>
            <a:r>
              <a:rPr lang="en-US" altLang="zh-CN" b="1" i="1" dirty="0" smtClean="0">
                <a:solidFill>
                  <a:srgbClr val="0070C0"/>
                </a:solidFill>
                <a:latin typeface="PalatinoLTStd-Roman"/>
              </a:rPr>
              <a:t>the acousto-optic </a:t>
            </a:r>
            <a:r>
              <a:rPr lang="en-US" altLang="zh-CN" b="1" i="1" dirty="0">
                <a:solidFill>
                  <a:srgbClr val="0070C0"/>
                </a:solidFill>
                <a:latin typeface="PalatinoLTStd-Roman"/>
              </a:rPr>
              <a:t>material. 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6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0860" y="1505080"/>
            <a:ext cx="10110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Due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to the limited bandwidth of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AOMs,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they are normally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replaced by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LiNbO</a:t>
            </a:r>
            <a:r>
              <a:rPr lang="en-US" altLang="zh-CN" sz="800" b="1" i="1" dirty="0">
                <a:solidFill>
                  <a:srgbClr val="FF0000"/>
                </a:solidFill>
                <a:latin typeface="PalatinoLTStd-Roman"/>
              </a:rPr>
              <a:t>3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(</a:t>
            </a:r>
            <a:r>
              <a:rPr lang="zh-CN" altLang="en-US" b="1" i="1" dirty="0">
                <a:solidFill>
                  <a:srgbClr val="FF0000"/>
                </a:solidFill>
                <a:latin typeface="PalatinoLTStd-Roman"/>
              </a:rPr>
              <a:t>铌酸锂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)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intensity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or phase modulators whose bandwidth may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reach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40 GHz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or higher in high repetition rate actively MLLs. </a:t>
            </a:r>
            <a:endParaRPr lang="en-US" altLang="zh-CN" b="1" i="1" dirty="0" smtClean="0">
              <a:solidFill>
                <a:srgbClr val="00B050"/>
              </a:solidFill>
              <a:latin typeface="PalatinoLTStd-Roman"/>
            </a:endParaRPr>
          </a:p>
          <a:p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addition,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all-fiber cavity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is also used in those lasers to take advantage of fiber lasers such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as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low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threshold, single mode, and high beam quality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. Moreover, high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optical intensity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in a small cross section of the fiber enables one to obtain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nonlinear effects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for short pulses with even a low pump power.</a:t>
            </a:r>
          </a:p>
          <a:p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Another method of mode locking is to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modulate the gain of the </a:t>
            </a:r>
            <a:r>
              <a:rPr lang="en-US" altLang="zh-CN" b="1" i="1" dirty="0" smtClean="0">
                <a:solidFill>
                  <a:srgbClr val="FF0000"/>
                </a:solidFill>
                <a:latin typeface="PalatinoLTStd-Roman"/>
              </a:rPr>
              <a:t>amplifying medium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as in Refs. [?,?].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In those experiments, the gain of the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semiconductor amplifier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is modulated by an external modulating signal. The </a:t>
            </a:r>
            <a:r>
              <a:rPr lang="en-US" altLang="zh-CN" b="1" i="1" dirty="0" err="1" smtClean="0">
                <a:solidFill>
                  <a:srgbClr val="00B050"/>
                </a:solidFill>
                <a:latin typeface="PalatinoLTStd-Roman"/>
              </a:rPr>
              <a:t>lightwaves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 therefore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experience a periodical gain and form the mode-locked pulses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in the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cavity. A </a:t>
            </a:r>
            <a:r>
              <a:rPr lang="en-US" altLang="zh-CN" b="1" i="1" dirty="0">
                <a:solidFill>
                  <a:srgbClr val="FF0000"/>
                </a:solidFill>
                <a:latin typeface="PalatinoLTStd-Roman"/>
              </a:rPr>
              <a:t>semiconductor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 laser has the potential to generate very </a:t>
            </a:r>
            <a:r>
              <a:rPr lang="en-US" altLang="zh-CN" b="1" i="1" dirty="0" smtClean="0">
                <a:solidFill>
                  <a:srgbClr val="00B050"/>
                </a:solidFill>
                <a:latin typeface="PalatinoLTStd-Roman"/>
              </a:rPr>
              <a:t>short pulses </a:t>
            </a:r>
            <a:r>
              <a:rPr lang="en-US" altLang="zh-CN" b="1" i="1" dirty="0">
                <a:solidFill>
                  <a:srgbClr val="00B050"/>
                </a:solidFill>
                <a:latin typeface="PalatinoLTStd-Roman"/>
              </a:rPr>
              <a:t>due to its wide spectral gain region.</a:t>
            </a:r>
            <a:endParaRPr lang="zh-CN" alt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0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7864" y="739301"/>
            <a:ext cx="773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OptimaLTStd-Bold"/>
              </a:rPr>
              <a:t>2.2.2 Stimulation of Active Mode Locking by Amplitude Modulation</a:t>
            </a:r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1" y="1593947"/>
            <a:ext cx="5334462" cy="40008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08428" y="5895442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Pulse generation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7" y="1428576"/>
            <a:ext cx="5334462" cy="40008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22447" y="5895442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</a:t>
            </a:r>
          </a:p>
        </p:txBody>
      </p:sp>
    </p:spTree>
    <p:extLst>
      <p:ext uri="{BB962C8B-B14F-4D97-AF65-F5344CB8AC3E}">
        <p14:creationId xmlns:p14="http://schemas.microsoft.com/office/powerpoint/2010/main" val="2611560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9" y="1156202"/>
            <a:ext cx="5334462" cy="4000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26" y="1156202"/>
            <a:ext cx="5334462" cy="40008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964794" y="5559517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 without AM</a:t>
            </a:r>
          </a:p>
        </p:txBody>
      </p:sp>
      <p:sp>
        <p:nvSpPr>
          <p:cNvPr id="8" name="矩形 7"/>
          <p:cNvSpPr/>
          <p:nvPr/>
        </p:nvSpPr>
        <p:spPr>
          <a:xfrm>
            <a:off x="1783663" y="5559517"/>
            <a:ext cx="306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Pulse generation without AM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427" y="585636"/>
            <a:ext cx="459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Without AM, mode locking will not be stable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9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3" y="1214568"/>
            <a:ext cx="5334462" cy="4000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11" y="1214568"/>
            <a:ext cx="5334462" cy="40008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0572" y="576379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Pulse generation without frequency filter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250614" y="5763798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Spectrum without frequency filter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76337" y="481519"/>
            <a:ext cx="825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 smtClean="0">
                <a:solidFill>
                  <a:srgbClr val="FF0000"/>
                </a:solidFill>
              </a:rPr>
              <a:t>In a mode-locked </a:t>
            </a:r>
            <a:r>
              <a:rPr lang="sv-SE" altLang="zh-CN" dirty="0">
                <a:solidFill>
                  <a:srgbClr val="FF0000"/>
                </a:solidFill>
              </a:rPr>
              <a:t>fiber ring laser (MLFRL</a:t>
            </a:r>
            <a:r>
              <a:rPr lang="sv-SE" altLang="zh-CN" dirty="0" smtClean="0">
                <a:solidFill>
                  <a:srgbClr val="FF0000"/>
                </a:solidFill>
              </a:rPr>
              <a:t>),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00B050"/>
                </a:solidFill>
              </a:rPr>
              <a:t>Without frequency filter, high frequency noise would deform the laser pulses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7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5328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Basically, Stark effect makes multiple longitudinal </a:t>
            </a:r>
            <a:r>
              <a:rPr lang="en-US" altLang="zh-CN" sz="2200" dirty="0"/>
              <a:t>modes oscillating simultaneously </a:t>
            </a:r>
            <a:r>
              <a:rPr lang="en-US" altLang="zh-CN" sz="2200" dirty="0" smtClean="0"/>
              <a:t>become possible. </a:t>
            </a:r>
          </a:p>
          <a:p>
            <a:r>
              <a:rPr lang="en-US" altLang="zh-CN" sz="2200" dirty="0" smtClean="0"/>
              <a:t>What</a:t>
            </a:r>
            <a:r>
              <a:rPr lang="zh-CN" altLang="en-US" sz="2200" dirty="0" smtClean="0"/>
              <a:t>’</a:t>
            </a:r>
            <a:r>
              <a:rPr lang="en-US" altLang="zh-CN" sz="2200" dirty="0" smtClean="0"/>
              <a:t>s more</a:t>
            </a:r>
            <a:r>
              <a:rPr lang="zh-CN" altLang="en-US" sz="2200" dirty="0" smtClean="0"/>
              <a:t>，</a:t>
            </a:r>
            <a:r>
              <a:rPr lang="en-US" altLang="zh-CN" sz="2200" dirty="0"/>
              <a:t> gain-line splitting (Stark splitting) induced by </a:t>
            </a:r>
            <a:r>
              <a:rPr lang="en-US" altLang="zh-CN" sz="2200" dirty="0" smtClean="0"/>
              <a:t>an intra-cavity </a:t>
            </a:r>
            <a:r>
              <a:rPr lang="en-US" altLang="zh-CN" sz="2200" dirty="0"/>
              <a:t>laser field can form a dip or dips in gain-line </a:t>
            </a:r>
            <a:r>
              <a:rPr lang="en-US" altLang="zh-CN" sz="2200" dirty="0" smtClean="0"/>
              <a:t>shape, with which </a:t>
            </a:r>
            <a:r>
              <a:rPr lang="en-US" altLang="zh-CN" sz="2200" dirty="0"/>
              <a:t>a balance between pulse broadening and pulse </a:t>
            </a:r>
            <a:r>
              <a:rPr lang="en-US" altLang="zh-CN" sz="2200" dirty="0" smtClean="0"/>
              <a:t>shortening can be achieved. That is to say, the first balance is obtained and the </a:t>
            </a:r>
            <a:r>
              <a:rPr lang="en-US" altLang="zh-CN" sz="2200" dirty="0"/>
              <a:t>gain medium with </a:t>
            </a:r>
            <a:r>
              <a:rPr lang="en-US" altLang="zh-CN" sz="2200" dirty="0" smtClean="0"/>
              <a:t>such a </a:t>
            </a:r>
            <a:r>
              <a:rPr lang="en-US" altLang="zh-CN" sz="2200" dirty="0"/>
              <a:t>gain-line shape can produce short </a:t>
            </a:r>
            <a:r>
              <a:rPr lang="en-US" altLang="zh-CN" sz="2200" dirty="0" smtClean="0"/>
              <a:t>pulses</a:t>
            </a:r>
            <a:r>
              <a:rPr lang="en-US" altLang="zh-CN" sz="2200" dirty="0"/>
              <a:t>. </a:t>
            </a:r>
            <a:r>
              <a:rPr lang="en-US" altLang="zh-CN" sz="2200" dirty="0" smtClean="0"/>
              <a:t>[1986, J</a:t>
            </a:r>
            <a:r>
              <a:rPr lang="en-US" altLang="zh-CN" sz="2200" dirty="0"/>
              <a:t>. J. </a:t>
            </a:r>
            <a:r>
              <a:rPr lang="en-US" altLang="zh-CN" sz="2200" dirty="0" smtClean="0"/>
              <a:t>Sanchez-Mondragon]</a:t>
            </a:r>
          </a:p>
          <a:p>
            <a:r>
              <a:rPr lang="en-US" altLang="zh-CN" sz="2200" dirty="0"/>
              <a:t>Since the </a:t>
            </a:r>
            <a:r>
              <a:rPr lang="en-US" altLang="zh-CN" sz="2200" dirty="0" smtClean="0"/>
              <a:t>Stark splitting </a:t>
            </a:r>
            <a:r>
              <a:rPr lang="en-US" altLang="zh-CN" sz="2200" dirty="0"/>
              <a:t>is symmetric, there is no additional </a:t>
            </a:r>
            <a:r>
              <a:rPr lang="en-US" altLang="zh-CN" sz="2200" dirty="0" smtClean="0"/>
              <a:t>group-velocity dispersion </a:t>
            </a:r>
            <a:r>
              <a:rPr lang="en-US" altLang="zh-CN" sz="2200" dirty="0"/>
              <a:t>(GVD). The SML pulses without </a:t>
            </a:r>
            <a:r>
              <a:rPr lang="en-US" altLang="zh-CN" sz="2200" dirty="0" smtClean="0"/>
              <a:t>dispersion compensation </a:t>
            </a:r>
            <a:r>
              <a:rPr lang="en-US" altLang="zh-CN" sz="2200" dirty="0"/>
              <a:t>will occur in those lasers whose gain </a:t>
            </a:r>
            <a:r>
              <a:rPr lang="en-US" altLang="zh-CN" sz="2200" dirty="0" smtClean="0"/>
              <a:t>media have </a:t>
            </a:r>
            <a:r>
              <a:rPr lang="en-US" altLang="zh-CN" sz="2200" dirty="0"/>
              <a:t>a dip in the gain-line shape, if the nonlinearity </a:t>
            </a:r>
            <a:r>
              <a:rPr lang="en-US" altLang="zh-CN" sz="2200" dirty="0" smtClean="0"/>
              <a:t>and GVD </a:t>
            </a:r>
            <a:r>
              <a:rPr lang="en-US" altLang="zh-CN" sz="2200" dirty="0"/>
              <a:t>of the host materials can be neglected</a:t>
            </a:r>
            <a:r>
              <a:rPr lang="en-US" altLang="zh-CN" sz="2200" dirty="0" smtClean="0"/>
              <a:t>.</a:t>
            </a:r>
          </a:p>
          <a:p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526915" y="5707632"/>
            <a:ext cx="11156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[</a:t>
            </a:r>
            <a:r>
              <a:rPr lang="en-US" altLang="zh-CN" dirty="0">
                <a:solidFill>
                  <a:srgbClr val="00B050"/>
                </a:solidFill>
              </a:rPr>
              <a:t>1986, J. J. Sanchez-Mondragon</a:t>
            </a:r>
            <a:r>
              <a:rPr lang="en-US" altLang="zh-CN" dirty="0" smtClean="0">
                <a:solidFill>
                  <a:srgbClr val="00B050"/>
                </a:solidFill>
              </a:rPr>
              <a:t>]. “Pulse </a:t>
            </a:r>
            <a:r>
              <a:rPr lang="en-US" altLang="zh-CN" dirty="0">
                <a:solidFill>
                  <a:srgbClr val="00B050"/>
                </a:solidFill>
              </a:rPr>
              <a:t>compression caused by a spectral hole in an </a:t>
            </a:r>
            <a:r>
              <a:rPr lang="en-US" altLang="zh-CN" dirty="0" err="1" smtClean="0">
                <a:solidFill>
                  <a:srgbClr val="00B050"/>
                </a:solidFill>
              </a:rPr>
              <a:t>inhomogeneously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broadened line of an </a:t>
            </a:r>
            <a:r>
              <a:rPr lang="en-US" altLang="zh-CN" dirty="0" smtClean="0">
                <a:solidFill>
                  <a:srgbClr val="00B050"/>
                </a:solidFill>
              </a:rPr>
              <a:t>amplifier”, </a:t>
            </a:r>
            <a:r>
              <a:rPr lang="es-ES" altLang="zh-CN" dirty="0">
                <a:solidFill>
                  <a:srgbClr val="00B050"/>
                </a:solidFill>
              </a:rPr>
              <a:t>Centro de Investigaciones en Optica, </a:t>
            </a:r>
            <a:r>
              <a:rPr lang="es-ES" altLang="zh-CN" i="1" dirty="0">
                <a:solidFill>
                  <a:srgbClr val="00B050"/>
                </a:solidFill>
              </a:rPr>
              <a:t>A. </a:t>
            </a:r>
            <a:r>
              <a:rPr lang="es-ES" altLang="zh-CN" dirty="0">
                <a:solidFill>
                  <a:srgbClr val="00B050"/>
                </a:solidFill>
              </a:rPr>
              <a:t>C., Apdo. </a:t>
            </a:r>
            <a:r>
              <a:rPr lang="es-ES" altLang="zh-CN" i="1" dirty="0">
                <a:solidFill>
                  <a:srgbClr val="00B050"/>
                </a:solidFill>
              </a:rPr>
              <a:t>Postal </a:t>
            </a:r>
            <a:r>
              <a:rPr lang="es-ES" altLang="zh-CN" dirty="0">
                <a:solidFill>
                  <a:srgbClr val="00B050"/>
                </a:solidFill>
              </a:rPr>
              <a:t>948, Leon, Gto. </a:t>
            </a:r>
            <a:r>
              <a:rPr lang="es-ES" altLang="zh-CN" i="1" dirty="0">
                <a:solidFill>
                  <a:srgbClr val="00B050"/>
                </a:solidFill>
              </a:rPr>
              <a:t>37000, </a:t>
            </a:r>
            <a:r>
              <a:rPr lang="es-ES" altLang="zh-CN" dirty="0">
                <a:solidFill>
                  <a:srgbClr val="00B050"/>
                </a:solidFill>
              </a:rPr>
              <a:t>Mexico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2.3 The </a:t>
            </a:r>
            <a:r>
              <a:rPr lang="en-US" altLang="zh-CN" sz="2800" dirty="0"/>
              <a:t>mechanism </a:t>
            </a:r>
            <a:r>
              <a:rPr lang="en-US" altLang="zh-CN" sz="2800" dirty="0" smtClean="0"/>
              <a:t>of  Kerr-lens mode-locking is supposed to be soft-aperture effect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208392" y="1767961"/>
            <a:ext cx="922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Nd:YVO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[2008</a:t>
            </a:r>
            <a:r>
              <a:rPr lang="en-US" altLang="zh-CN" dirty="0"/>
              <a:t>, Y. F. Chen], </a:t>
            </a:r>
            <a:r>
              <a:rPr lang="en-US" altLang="zh-CN" dirty="0" smtClean="0"/>
              <a:t>Nd:GdVO</a:t>
            </a:r>
            <a:r>
              <a:rPr lang="en-US" altLang="zh-CN" baseline="-25000" dirty="0" smtClean="0"/>
              <a:t>4</a:t>
            </a:r>
            <a:r>
              <a:rPr lang="en-US" altLang="zh-CN" dirty="0"/>
              <a:t>[2009, Y. F. Chen], </a:t>
            </a:r>
            <a:r>
              <a:rPr lang="en-US" altLang="zh-CN" dirty="0" smtClean="0"/>
              <a:t>Ti:Al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O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 mode-locking lasers[1999]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24890" y="2489868"/>
            <a:ext cx="10142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</a:rPr>
              <a:t>[2008</a:t>
            </a:r>
            <a:r>
              <a:rPr lang="en-US" altLang="zh-CN" b="1" dirty="0">
                <a:latin typeface="Times New Roman" panose="02020603050405020304" pitchFamily="18" charset="0"/>
              </a:rPr>
              <a:t>, Y. F. Chen]. National </a:t>
            </a:r>
            <a:r>
              <a:rPr lang="en-US" altLang="zh-CN" b="1" dirty="0" err="1">
                <a:latin typeface="Times New Roman" panose="02020603050405020304" pitchFamily="18" charset="0"/>
              </a:rPr>
              <a:t>Chiao</a:t>
            </a:r>
            <a:r>
              <a:rPr lang="en-US" altLang="zh-CN" b="1" dirty="0">
                <a:latin typeface="Times New Roman" panose="02020603050405020304" pitchFamily="18" charset="0"/>
              </a:rPr>
              <a:t> Tung University, Hsinchu,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Taiwan, “</a:t>
            </a:r>
            <a:r>
              <a:rPr lang="en-US" altLang="zh-CN" b="1" dirty="0">
                <a:latin typeface="Times New Roman" panose="02020603050405020304" pitchFamily="18" charset="0"/>
              </a:rPr>
              <a:t>Compact efficient multi-GHz Kerr-lens 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modelocked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diode-pumped </a:t>
            </a:r>
            <a:r>
              <a:rPr lang="en-US" altLang="zh-CN" b="1" dirty="0">
                <a:latin typeface="Times New Roman" panose="02020603050405020304" pitchFamily="18" charset="0"/>
              </a:rPr>
              <a:t>Nd:YVO</a:t>
            </a:r>
            <a:r>
              <a:rPr lang="en-US" altLang="zh-CN" sz="1100" b="1" dirty="0">
                <a:latin typeface="Times New Roman" panose="02020603050405020304" pitchFamily="18" charset="0"/>
              </a:rPr>
              <a:t>4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laser”, OE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</a:rPr>
              <a:t>[2009, </a:t>
            </a:r>
            <a:r>
              <a:rPr lang="en-US" altLang="zh-CN" b="1" dirty="0">
                <a:latin typeface="Times New Roman" panose="02020603050405020304" pitchFamily="18" charset="0"/>
              </a:rPr>
              <a:t>Y. F. Chen</a:t>
            </a:r>
            <a:r>
              <a:rPr lang="en-US" altLang="zh-CN" b="1" dirty="0" smtClean="0">
                <a:latin typeface="Times New Roman" panose="02020603050405020304" pitchFamily="18" charset="0"/>
              </a:rPr>
              <a:t>], “</a:t>
            </a:r>
            <a:r>
              <a:rPr lang="en-US" altLang="zh-CN" b="1" dirty="0">
                <a:latin typeface="Times New Roman" panose="02020603050405020304" pitchFamily="18" charset="0"/>
              </a:rPr>
              <a:t>Picosecond optical vortex converted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from 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multigigahertz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self-mode-locked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high-order 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Hermite</a:t>
            </a:r>
            <a:r>
              <a:rPr lang="en-US" altLang="zh-CN" b="1" dirty="0" smtClean="0">
                <a:latin typeface="Times New Roman" panose="02020603050405020304" pitchFamily="18" charset="0"/>
              </a:rPr>
              <a:t>–Gaussian </a:t>
            </a:r>
            <a:r>
              <a:rPr lang="en-US" altLang="zh-CN" b="1" dirty="0">
                <a:latin typeface="Times New Roman" panose="02020603050405020304" pitchFamily="18" charset="0"/>
              </a:rPr>
              <a:t>Nd:GdVO4 lasers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”, OL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</a:rPr>
              <a:t>[1999]. U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</a:rPr>
              <a:t>Morgner</a:t>
            </a:r>
            <a:r>
              <a:rPr lang="en-US" altLang="zh-CN" b="1" dirty="0">
                <a:latin typeface="Times New Roman" panose="02020603050405020304" pitchFamily="18" charset="0"/>
              </a:rPr>
              <a:t>, F.X. </a:t>
            </a:r>
            <a:r>
              <a:rPr lang="en-US" altLang="zh-CN" b="1" dirty="0" err="1">
                <a:latin typeface="Times New Roman" panose="02020603050405020304" pitchFamily="18" charset="0"/>
              </a:rPr>
              <a:t>Kartner</a:t>
            </a:r>
            <a:r>
              <a:rPr lang="en-US" altLang="zh-CN" b="1" dirty="0">
                <a:latin typeface="Times New Roman" panose="02020603050405020304" pitchFamily="18" charset="0"/>
              </a:rPr>
              <a:t>, S.H. Cho, Y. Chen,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H.A.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Haus</a:t>
            </a:r>
            <a:r>
              <a:rPr lang="en-US" altLang="zh-CN" b="1" dirty="0">
                <a:latin typeface="Times New Roman" panose="02020603050405020304" pitchFamily="18" charset="0"/>
              </a:rPr>
              <a:t>, J.G.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Fujimoto, E.P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</a:rPr>
              <a:t>Ippen</a:t>
            </a:r>
            <a:r>
              <a:rPr lang="en-US" altLang="zh-CN" b="1" dirty="0">
                <a:latin typeface="Times New Roman" panose="02020603050405020304" pitchFamily="18" charset="0"/>
              </a:rPr>
              <a:t>, V. Scheuer, G. </a:t>
            </a:r>
            <a:r>
              <a:rPr lang="en-US" altLang="zh-CN" b="1" dirty="0" err="1">
                <a:latin typeface="Times New Roman" panose="02020603050405020304" pitchFamily="18" charset="0"/>
              </a:rPr>
              <a:t>Angelow</a:t>
            </a:r>
            <a:r>
              <a:rPr lang="en-US" altLang="zh-CN" b="1" dirty="0">
                <a:latin typeface="Times New Roman" panose="02020603050405020304" pitchFamily="18" charset="0"/>
              </a:rPr>
              <a:t>, and T. </a:t>
            </a:r>
            <a:r>
              <a:rPr lang="en-US" altLang="zh-CN" b="1" dirty="0" err="1">
                <a:latin typeface="Times New Roman" panose="02020603050405020304" pitchFamily="18" charset="0"/>
              </a:rPr>
              <a:t>Tschudi</a:t>
            </a:r>
            <a:r>
              <a:rPr lang="en-US" altLang="zh-CN" b="1" dirty="0">
                <a:latin typeface="Times New Roman" panose="02020603050405020304" pitchFamily="18" charset="0"/>
              </a:rPr>
              <a:t>, Sub-two-cycle pulses from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a Kerr-lens </a:t>
            </a:r>
            <a:r>
              <a:rPr lang="en-US" altLang="zh-CN" b="1" dirty="0">
                <a:latin typeface="Times New Roman" panose="02020603050405020304" pitchFamily="18" charset="0"/>
              </a:rPr>
              <a:t>mode-locked </a:t>
            </a:r>
            <a:r>
              <a:rPr lang="en-US" altLang="zh-CN" b="1" dirty="0" err="1">
                <a:latin typeface="Times New Roman" panose="02020603050405020304" pitchFamily="18" charset="0"/>
              </a:rPr>
              <a:t>Ti</a:t>
            </a:r>
            <a:r>
              <a:rPr lang="en-US" altLang="zh-CN" b="1" dirty="0">
                <a:latin typeface="Times New Roman" panose="02020603050405020304" pitchFamily="18" charset="0"/>
              </a:rPr>
              <a:t>: Sapphire laser, Opt. Lett., 24, 411–413, 1999.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11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53114" y="2713281"/>
            <a:ext cx="10515600" cy="1264596"/>
          </a:xfrm>
        </p:spPr>
        <p:txBody>
          <a:bodyPr/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the experiments </a:t>
            </a:r>
            <a:r>
              <a:rPr lang="en-US" altLang="zh-CN" dirty="0" smtClean="0"/>
              <a:t>of </a:t>
            </a:r>
            <a:r>
              <a:rPr lang="en-US" altLang="zh-CN" dirty="0" err="1" smtClean="0"/>
              <a:t>CuBr</a:t>
            </a:r>
            <a:r>
              <a:rPr lang="en-US" altLang="zh-CN" dirty="0" smtClean="0"/>
              <a:t> vapor </a:t>
            </a:r>
            <a:r>
              <a:rPr lang="en-US" altLang="zh-CN" dirty="0"/>
              <a:t>lasers, </a:t>
            </a:r>
            <a:r>
              <a:rPr lang="en-US" altLang="zh-CN" dirty="0" smtClean="0"/>
              <a:t>highly </a:t>
            </a:r>
            <a:r>
              <a:rPr lang="en-US" altLang="zh-CN" dirty="0"/>
              <a:t>stable SML pulses have been </a:t>
            </a:r>
            <a:r>
              <a:rPr lang="en-US" altLang="zh-CN" dirty="0" smtClean="0"/>
              <a:t>obtained by </a:t>
            </a:r>
            <a:r>
              <a:rPr lang="en-US" altLang="zh-CN" dirty="0"/>
              <a:t>using an aperture to control transverse </a:t>
            </a:r>
            <a:r>
              <a:rPr lang="en-US" altLang="zh-CN" dirty="0" smtClean="0"/>
              <a:t>modes</a:t>
            </a:r>
            <a:r>
              <a:rPr lang="en-US" altLang="zh-CN" dirty="0"/>
              <a:t>. [1992, J. </a:t>
            </a:r>
            <a:r>
              <a:rPr lang="en-US" altLang="zh-CN" dirty="0" err="1"/>
              <a:t>Geng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50845" y="4479554"/>
            <a:ext cx="9520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[1992, J. </a:t>
            </a:r>
            <a:r>
              <a:rPr lang="en-US" altLang="zh-CN" dirty="0" err="1">
                <a:latin typeface="Arial" panose="020B0604020202020204" pitchFamily="34" charset="0"/>
              </a:rPr>
              <a:t>Geng</a:t>
            </a:r>
            <a:r>
              <a:rPr lang="en-US" altLang="zh-CN" dirty="0">
                <a:latin typeface="Arial" panose="020B0604020202020204" pitchFamily="34" charset="0"/>
              </a:rPr>
              <a:t>]. J. </a:t>
            </a:r>
            <a:r>
              <a:rPr lang="en-US" altLang="zh-CN" dirty="0" err="1">
                <a:latin typeface="Arial" panose="020B0604020202020204" pitchFamily="34" charset="0"/>
              </a:rPr>
              <a:t>Geng</a:t>
            </a:r>
            <a:r>
              <a:rPr lang="en-US" altLang="zh-CN" dirty="0">
                <a:latin typeface="Arial" panose="020B0604020202020204" pitchFamily="34" charset="0"/>
              </a:rPr>
              <a:t>, G. Zhang, X. Song, and F. Lin, “Highly stable self‐mode locking and the longitudinal mode structure in </a:t>
            </a:r>
            <a:r>
              <a:rPr lang="en-US" altLang="zh-CN" dirty="0" err="1">
                <a:latin typeface="Arial" panose="020B0604020202020204" pitchFamily="34" charset="0"/>
              </a:rPr>
              <a:t>CuBr</a:t>
            </a:r>
            <a:r>
              <a:rPr lang="en-US" altLang="zh-CN" dirty="0">
                <a:latin typeface="Arial" panose="020B0604020202020204" pitchFamily="34" charset="0"/>
              </a:rPr>
              <a:t> laser” Appl. Phys. Lett. 60, 2969(1992).</a:t>
            </a: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8860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2.4 For the laser materials that is not </a:t>
            </a:r>
            <a:r>
              <a:rPr lang="en-US" altLang="zh-CN" sz="2800" dirty="0"/>
              <a:t>a self-focusing medium, </a:t>
            </a:r>
            <a:r>
              <a:rPr lang="en-US" altLang="zh-CN" sz="2800" dirty="0" smtClean="0"/>
              <a:t>a Hard-aperture is used to control </a:t>
            </a:r>
            <a:r>
              <a:rPr lang="en-US" altLang="zh-CN" sz="2800" dirty="0"/>
              <a:t>transverse modes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3582331" y="5731895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Kerr lens mode locking Pr YLF with hard </a:t>
            </a:r>
            <a:r>
              <a:rPr lang="zh-CN" altLang="en-US" dirty="0" smtClean="0"/>
              <a:t>aperture </a:t>
            </a:r>
            <a:r>
              <a:rPr lang="en-US" altLang="zh-CN" smtClean="0"/>
              <a:t>[1995,1996,OL]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47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 Narrow-band width self-mode-locking lasers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63519"/>
            <a:ext cx="10515600" cy="341344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copper vapor laser not only has the </a:t>
            </a:r>
            <a:r>
              <a:rPr lang="en-US" altLang="zh-CN" dirty="0" smtClean="0"/>
              <a:t>largest power </a:t>
            </a:r>
            <a:r>
              <a:rPr lang="en-US" altLang="zh-CN" dirty="0"/>
              <a:t>density (about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5</a:t>
            </a:r>
            <a:r>
              <a:rPr lang="en-US" altLang="zh-CN" dirty="0"/>
              <a:t> </a:t>
            </a:r>
            <a:r>
              <a:rPr lang="en-US" altLang="zh-CN" dirty="0" smtClean="0"/>
              <a:t>W/cm</a:t>
            </a:r>
            <a:r>
              <a:rPr lang="en-US" altLang="zh-CN" baseline="30000" dirty="0" smtClean="0"/>
              <a:t>2</a:t>
            </a:r>
            <a:r>
              <a:rPr lang="en-US" altLang="zh-CN" dirty="0"/>
              <a:t>), but </a:t>
            </a:r>
            <a:r>
              <a:rPr lang="en-US" altLang="zh-CN" dirty="0" smtClean="0"/>
              <a:t>also has </a:t>
            </a:r>
            <a:r>
              <a:rPr lang="en-US" altLang="zh-CN" dirty="0"/>
              <a:t>the </a:t>
            </a:r>
            <a:r>
              <a:rPr lang="en-US" altLang="zh-CN" dirty="0" smtClean="0"/>
              <a:t>largest gain linewidth (</a:t>
            </a:r>
            <a:r>
              <a:rPr lang="en-US" altLang="zh-CN" dirty="0"/>
              <a:t>about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10</a:t>
            </a:r>
            <a:r>
              <a:rPr lang="en-US" altLang="zh-CN" dirty="0" smtClean="0"/>
              <a:t> </a:t>
            </a:r>
            <a:r>
              <a:rPr lang="en-US" altLang="zh-CN" dirty="0"/>
              <a:t>Hz). </a:t>
            </a:r>
            <a:r>
              <a:rPr lang="en-US" altLang="zh-CN" dirty="0" smtClean="0"/>
              <a:t>If the electric </a:t>
            </a:r>
            <a:r>
              <a:rPr lang="en-US" altLang="zh-CN" dirty="0"/>
              <a:t>field is induced by the </a:t>
            </a:r>
            <a:r>
              <a:rPr lang="en-US" altLang="zh-CN" dirty="0" smtClean="0"/>
              <a:t>intra-cavity </a:t>
            </a:r>
            <a:r>
              <a:rPr lang="en-US" altLang="zh-CN" dirty="0"/>
              <a:t>laser field. </a:t>
            </a:r>
            <a:r>
              <a:rPr lang="en-US" altLang="zh-CN" dirty="0" smtClean="0"/>
              <a:t>The power </a:t>
            </a:r>
            <a:r>
              <a:rPr lang="en-US" altLang="zh-CN" dirty="0"/>
              <a:t>density must be about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5</a:t>
            </a:r>
            <a:r>
              <a:rPr lang="en-US" altLang="zh-CN" dirty="0" smtClean="0"/>
              <a:t>-10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 </a:t>
            </a:r>
            <a:r>
              <a:rPr lang="en-US" altLang="zh-CN" dirty="0"/>
              <a:t>W/cm</a:t>
            </a:r>
            <a:r>
              <a:rPr lang="en-US" altLang="zh-CN" baseline="30000" dirty="0"/>
              <a:t>2</a:t>
            </a:r>
            <a:r>
              <a:rPr lang="en-US" altLang="zh-CN" dirty="0"/>
              <a:t> to satisfy </a:t>
            </a:r>
            <a:r>
              <a:rPr lang="en-US" altLang="zh-CN" dirty="0" smtClean="0"/>
              <a:t>the SML </a:t>
            </a:r>
            <a:r>
              <a:rPr lang="en-US" altLang="zh-CN" dirty="0"/>
              <a:t>criterion. In fact, it is difficult to reach such a </a:t>
            </a:r>
            <a:r>
              <a:rPr lang="en-US" altLang="zh-CN" dirty="0" smtClean="0"/>
              <a:t>power density </a:t>
            </a:r>
            <a:r>
              <a:rPr lang="en-US" altLang="zh-CN" dirty="0"/>
              <a:t>by an </a:t>
            </a:r>
            <a:r>
              <a:rPr lang="en-US" altLang="zh-CN" dirty="0" smtClean="0"/>
              <a:t>intra-cavity </a:t>
            </a:r>
            <a:r>
              <a:rPr lang="en-US" altLang="zh-CN" dirty="0"/>
              <a:t>laser field. Therefore, the SML </a:t>
            </a:r>
            <a:r>
              <a:rPr lang="en-US" altLang="zh-CN" dirty="0" smtClean="0"/>
              <a:t>is unstable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For a He-Ne laser, its gain linewidth is the </a:t>
            </a:r>
            <a:r>
              <a:rPr lang="en-US" altLang="zh-CN" dirty="0" smtClean="0"/>
              <a:t>narrowest and </a:t>
            </a:r>
            <a:r>
              <a:rPr lang="en-US" altLang="zh-CN" dirty="0"/>
              <a:t>its power density is the lowest in three kinds </a:t>
            </a:r>
            <a:r>
              <a:rPr lang="en-US" altLang="zh-CN" dirty="0" smtClean="0"/>
              <a:t>of lasers</a:t>
            </a:r>
            <a:r>
              <a:rPr lang="en-US" altLang="zh-CN" dirty="0"/>
              <a:t>. The analysis shows that its SML is usually </a:t>
            </a:r>
            <a:r>
              <a:rPr lang="en-US" altLang="zh-CN" dirty="0" smtClean="0"/>
              <a:t>unstable again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err="1"/>
              <a:t>CuBr</a:t>
            </a:r>
            <a:r>
              <a:rPr lang="en-US" altLang="zh-CN" dirty="0"/>
              <a:t> laser, its linewidth is narrower than </a:t>
            </a:r>
            <a:r>
              <a:rPr lang="en-US" altLang="zh-CN" dirty="0" smtClean="0"/>
              <a:t>a copper </a:t>
            </a:r>
            <a:r>
              <a:rPr lang="en-US" altLang="zh-CN" dirty="0"/>
              <a:t>vapor laser since its operating temperature is </a:t>
            </a:r>
            <a:r>
              <a:rPr lang="en-US" altLang="zh-CN" dirty="0" smtClean="0"/>
              <a:t>lower, then </a:t>
            </a:r>
            <a:r>
              <a:rPr lang="en-US" altLang="zh-CN" dirty="0"/>
              <a:t>its SML needs lower power density; although its </a:t>
            </a:r>
            <a:r>
              <a:rPr lang="en-US" altLang="zh-CN" dirty="0" smtClean="0"/>
              <a:t>linewidth is </a:t>
            </a:r>
            <a:r>
              <a:rPr lang="en-US" altLang="zh-CN" dirty="0"/>
              <a:t>larger than a He-Ne laser, its power density </a:t>
            </a:r>
            <a:r>
              <a:rPr lang="en-US" altLang="zh-CN" dirty="0" smtClean="0"/>
              <a:t>has much </a:t>
            </a:r>
            <a:r>
              <a:rPr lang="en-US" altLang="zh-CN" dirty="0"/>
              <a:t>larger. </a:t>
            </a:r>
            <a:r>
              <a:rPr lang="en-US" altLang="zh-CN" dirty="0" smtClean="0"/>
              <a:t>Therefore</a:t>
            </a:r>
            <a:r>
              <a:rPr lang="en-US" altLang="zh-CN" dirty="0"/>
              <a:t>, its SML is the easiest and </a:t>
            </a:r>
            <a:r>
              <a:rPr lang="en-US" altLang="zh-CN" dirty="0" err="1" smtClean="0"/>
              <a:t>stablest</a:t>
            </a:r>
            <a:r>
              <a:rPr lang="en-US" altLang="zh-CN" dirty="0" smtClean="0"/>
              <a:t> in </a:t>
            </a:r>
            <a:r>
              <a:rPr lang="en-US" altLang="zh-CN" dirty="0"/>
              <a:t>the three kinds of lasers.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6160" y="1981200"/>
            <a:ext cx="592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Gas lasers generally has narrow band width of the </a:t>
            </a:r>
            <a:r>
              <a:rPr lang="en-US" altLang="zh-CN" b="1" dirty="0">
                <a:solidFill>
                  <a:srgbClr val="FF0000"/>
                </a:solidFill>
              </a:rPr>
              <a:t>gain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138" y="343925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Self-Mode-Locking</a:t>
            </a:r>
            <a:endParaRPr lang="zh-CN" altLang="en-US" sz="36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2732" y="1328931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0070C0"/>
                </a:solidFill>
              </a:rPr>
              <a:t>0.3 m cavity</a:t>
            </a:r>
            <a:endParaRPr lang="zh-CN" altLang="en-US" sz="2800" b="1" i="1" u="sng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45" y="2155547"/>
            <a:ext cx="7612008" cy="42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65" y="200880"/>
            <a:ext cx="6157364" cy="345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0" y="85310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Kerr mode-locking</a:t>
            </a:r>
            <a:endParaRPr lang="zh-CN" altLang="en-US" sz="24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296" y="2050595"/>
            <a:ext cx="2131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0070C0"/>
                </a:solidFill>
              </a:rPr>
              <a:t>1.8 m cavity</a:t>
            </a:r>
            <a:endParaRPr lang="zh-CN" altLang="en-US" sz="3200" b="1" i="1" u="sng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193" y="651686"/>
            <a:ext cx="1435772" cy="2556856"/>
          </a:xfrm>
          <a:prstGeom prst="rect">
            <a:avLst/>
          </a:prstGeom>
        </p:spPr>
      </p:pic>
      <p:pic>
        <p:nvPicPr>
          <p:cNvPr id="9" name="图片 8" descr="E:\experimental-setup-Maya\mode-lock\images\OK\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31" y="3920247"/>
            <a:ext cx="7354432" cy="269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0" y="425009"/>
            <a:ext cx="3098602" cy="2336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92" y="797668"/>
            <a:ext cx="6978500" cy="5262664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872607"/>
              </p:ext>
            </p:extLst>
          </p:nvPr>
        </p:nvGraphicFramePr>
        <p:xfrm>
          <a:off x="1438011" y="3572956"/>
          <a:ext cx="2476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公式" r:id="rId5" imgW="2476500" imgH="495300" progId="Equation.3">
                  <p:embed/>
                </p:oleObj>
              </mc:Choice>
              <mc:Fallback>
                <p:oleObj name="公式" r:id="rId5" imgW="2476500" imgH="495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011" y="3572956"/>
                        <a:ext cx="24765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6460" y="4756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292260"/>
              </p:ext>
            </p:extLst>
          </p:nvPr>
        </p:nvGraphicFramePr>
        <p:xfrm>
          <a:off x="321013" y="4765748"/>
          <a:ext cx="53038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公式" r:id="rId7" imgW="5295900" imgH="558800" progId="Equation.3">
                  <p:embed/>
                </p:oleObj>
              </mc:Choice>
              <mc:Fallback>
                <p:oleObj name="公式" r:id="rId7" imgW="5295900" imgH="55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13" y="4765748"/>
                        <a:ext cx="5303838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438011" y="3078552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Lorentzian </a:t>
            </a:r>
            <a:r>
              <a:rPr lang="en-US" altLang="zh-CN" b="1" dirty="0" smtClean="0">
                <a:solidFill>
                  <a:srgbClr val="00B050"/>
                </a:solidFill>
              </a:rPr>
              <a:t> line shape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013" y="5520574"/>
            <a:ext cx="51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Line shape with the </a:t>
            </a:r>
            <a:r>
              <a:rPr lang="en-US" altLang="zh-CN" b="1" dirty="0">
                <a:solidFill>
                  <a:srgbClr val="FF0000"/>
                </a:solidFill>
              </a:rPr>
              <a:t>frequency shift of the Stark splitting from the </a:t>
            </a:r>
            <a:r>
              <a:rPr lang="en-US" altLang="zh-CN" b="1" dirty="0" smtClean="0">
                <a:solidFill>
                  <a:srgbClr val="FF0000"/>
                </a:solidFill>
              </a:rPr>
              <a:t>unperturbed </a:t>
            </a:r>
            <a:r>
              <a:rPr lang="en-US" altLang="zh-CN" b="1" dirty="0">
                <a:solidFill>
                  <a:srgbClr val="FF0000"/>
                </a:solidFill>
              </a:rPr>
              <a:t>frequency induced by the intra-cavity laser field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39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2" y="1515591"/>
            <a:ext cx="7040436" cy="3953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79" y="1766805"/>
            <a:ext cx="4237882" cy="34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917262"/>
            <a:ext cx="6665626" cy="37430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675" y="584616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Self-mode-locking</a:t>
            </a:r>
            <a:endParaRPr lang="zh-CN" altLang="en-US" sz="2800" b="1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7" y="1687869"/>
            <a:ext cx="5656288" cy="44716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81" y="400257"/>
            <a:ext cx="2520144" cy="14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93191"/>
            <a:ext cx="5206584" cy="2923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93191"/>
            <a:ext cx="4872827" cy="29236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1" y="3600014"/>
            <a:ext cx="4116464" cy="30873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3600014"/>
            <a:ext cx="5498016" cy="30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article-self-mode-locking-Pr-YLF\Graphics\sequence\tota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5" y="768485"/>
            <a:ext cx="11964270" cy="53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2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Narrow gain width makes mode-locking easier (so it can start mode-locking by itself): stronger intra-cavity laser field owing to larger gain can generate frequency shift of the Stark splitting, which is beneficial to mode-locking.</a:t>
            </a:r>
          </a:p>
          <a:p>
            <a:r>
              <a:rPr lang="en-US" altLang="zh-CN" dirty="0" smtClean="0"/>
              <a:t>Since the gain width is small, the allowed oscillation frequencies are limited, which means less longitudinal laser modes would anticipate in mode-locking, leading to a possibly less stable mode-locking state with a larger pulse width in the time domain compared with that of large gain width laser gain material.</a:t>
            </a:r>
          </a:p>
        </p:txBody>
      </p:sp>
    </p:spTree>
    <p:extLst>
      <p:ext uri="{BB962C8B-B14F-4D97-AF65-F5344CB8AC3E}">
        <p14:creationId xmlns:p14="http://schemas.microsoft.com/office/powerpoint/2010/main" val="20205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:\Saiyu\article-self-mode-locking-Pr-YLF\Graphics\frequency analysis\frequency analysis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408" y="525293"/>
            <a:ext cx="8407184" cy="580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4435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2300" y="91440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谢谢！</a:t>
            </a:r>
            <a:endParaRPr lang="zh-CN" altLang="en-US" sz="96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7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3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By </a:t>
            </a:r>
            <a:r>
              <a:rPr lang="en-US" altLang="zh-CN" dirty="0"/>
              <a:t>increasing the laser cavity </a:t>
            </a:r>
            <a:r>
              <a:rPr lang="en-US" altLang="zh-CN" dirty="0" smtClean="0"/>
              <a:t>length, thus </a:t>
            </a:r>
            <a:r>
              <a:rPr lang="en-US" altLang="zh-CN" dirty="0"/>
              <a:t>reducing the fundamental frequency of the </a:t>
            </a:r>
            <a:r>
              <a:rPr lang="en-US" altLang="zh-CN" dirty="0" smtClean="0"/>
              <a:t>cavity, more stable mode-locking lasers could be attained with shorter pulse </a:t>
            </a:r>
            <a:r>
              <a:rPr lang="en-US" altLang="zh-CN" dirty="0"/>
              <a:t>width in the time </a:t>
            </a:r>
            <a:r>
              <a:rPr lang="en-US" altLang="zh-CN" dirty="0" smtClean="0"/>
              <a:t>domain.</a:t>
            </a:r>
          </a:p>
          <a:p>
            <a:r>
              <a:rPr lang="en-US" altLang="zh-CN" dirty="0" smtClean="0"/>
              <a:t>The above statement is true on condition that the pulses would be sustained in the extended long laser cavity. Fortunately, that is true for our </a:t>
            </a:r>
            <a:r>
              <a:rPr lang="en-US" altLang="zh-CN" dirty="0" err="1" smtClean="0"/>
              <a:t>Pr:YLF</a:t>
            </a:r>
            <a:r>
              <a:rPr lang="en-US" altLang="zh-CN" dirty="0" smtClean="0"/>
              <a:t> solid-state laser. The extended laser cavity is in the air, there should be no phase shift </a:t>
            </a:r>
            <a:r>
              <a:rPr lang="en-US" altLang="zh-CN" dirty="0"/>
              <a:t>by GVD </a:t>
            </a:r>
            <a:r>
              <a:rPr lang="en-US" altLang="zh-CN" dirty="0" smtClean="0"/>
              <a:t>or by </a:t>
            </a:r>
            <a:r>
              <a:rPr lang="en-US" altLang="zh-CN" dirty="0"/>
              <a:t>nonlinearity (self-phase modulation).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1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Mode-Locking Theory </a:t>
            </a:r>
            <a:endParaRPr lang="zh-CN" alt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876" y="1715099"/>
            <a:ext cx="5445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a laser can oscillate at a number of resonant frequencies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whose spacing </a:t>
            </a:r>
            <a:r>
              <a:rPr lang="en-US" altLang="zh-CN" sz="2000" b="1" i="1" dirty="0">
                <a:solidFill>
                  <a:srgbClr val="FF0000"/>
                </a:solidFill>
              </a:rPr>
              <a:t>is equal to the fundamental frequency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ω</a:t>
            </a:r>
            <a:r>
              <a:rPr lang="en-US" altLang="zh-CN" sz="2000" b="1" i="1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sz="2000" b="1" i="1" dirty="0">
                <a:solidFill>
                  <a:srgbClr val="FF0000"/>
                </a:solidFill>
              </a:rPr>
              <a:t> of the cavity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: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369309"/>
              </p:ext>
            </p:extLst>
          </p:nvPr>
        </p:nvGraphicFramePr>
        <p:xfrm>
          <a:off x="158876" y="2691858"/>
          <a:ext cx="4169924" cy="116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" name="公式" r:id="rId3" imgW="1460160" imgH="406080" progId="Equation.3">
                  <p:embed/>
                </p:oleObj>
              </mc:Choice>
              <mc:Fallback>
                <p:oleObj name="公式" r:id="rId3" imgW="1460160" imgH="406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76" y="2691858"/>
                        <a:ext cx="4169924" cy="116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58876" y="3968930"/>
            <a:ext cx="5317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solidFill>
                  <a:srgbClr val="0070C0"/>
                </a:solidFill>
              </a:rPr>
              <a:t>The output electric field of the generated </a:t>
            </a:r>
            <a:r>
              <a:rPr lang="en-US" altLang="zh-CN" sz="2000" b="1" u="sng" dirty="0" err="1">
                <a:solidFill>
                  <a:srgbClr val="0070C0"/>
                </a:solidFill>
              </a:rPr>
              <a:t>lightwave</a:t>
            </a:r>
            <a:r>
              <a:rPr lang="en-US" altLang="zh-CN" sz="2000" b="1" u="sng" dirty="0">
                <a:solidFill>
                  <a:srgbClr val="0070C0"/>
                </a:solidFill>
              </a:rPr>
              <a:t> in the temporal </a:t>
            </a:r>
            <a:r>
              <a:rPr lang="en-US" altLang="zh-CN" sz="2000" b="1" u="sng" dirty="0" smtClean="0">
                <a:solidFill>
                  <a:srgbClr val="0070C0"/>
                </a:solidFill>
              </a:rPr>
              <a:t>domain is </a:t>
            </a:r>
            <a:r>
              <a:rPr lang="en-US" altLang="zh-CN" sz="2000" b="1" u="sng" dirty="0">
                <a:solidFill>
                  <a:srgbClr val="0070C0"/>
                </a:solidFill>
              </a:rPr>
              <a:t>the summation of all the oscillating modes given as</a:t>
            </a:r>
            <a:endParaRPr lang="zh-CN" altLang="en-US" sz="20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09669"/>
              </p:ext>
            </p:extLst>
          </p:nvPr>
        </p:nvGraphicFramePr>
        <p:xfrm>
          <a:off x="158876" y="5515668"/>
          <a:ext cx="467836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" name="公式" r:id="rId5" imgW="1638000" imgH="368280" progId="Equation.3">
                  <p:embed/>
                </p:oleObj>
              </mc:Choice>
              <mc:Fallback>
                <p:oleObj name="公式" r:id="rId5" imgW="1638000" imgH="36828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76" y="5515668"/>
                        <a:ext cx="4678362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405" y="2730762"/>
            <a:ext cx="6756344" cy="30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3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433" y="467806"/>
            <a:ext cx="5294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modes are forced to lock together, that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 all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modes are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either in phase or different in a multiple number of 2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US" altLang="zh-CN" sz="2000" b="1" i="1" baseline="-25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zh-CN" sz="2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constants. The simplest case is when </a:t>
            </a:r>
            <a:r>
              <a:rPr lang="en-US" altLang="zh-CN" sz="2000" b="1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</a:t>
            </a:r>
            <a:r>
              <a:rPr lang="en-US" altLang="zh-CN" sz="20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Φ</a:t>
            </a:r>
            <a:r>
              <a:rPr lang="en-US" altLang="zh-CN" sz="2000" b="1" i="1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000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04902"/>
              </p:ext>
            </p:extLst>
          </p:nvPr>
        </p:nvGraphicFramePr>
        <p:xfrm>
          <a:off x="246434" y="2483605"/>
          <a:ext cx="4133850" cy="9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" name="公式" r:id="rId3" imgW="1854000" imgH="444240" progId="Equation.3">
                  <p:embed/>
                </p:oleObj>
              </mc:Choice>
              <mc:Fallback>
                <p:oleObj name="公式" r:id="rId3" imgW="1854000" imgH="44424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434" y="2483605"/>
                        <a:ext cx="4133850" cy="9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46433" y="3759023"/>
            <a:ext cx="55998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an oscillation at frequency 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000" b="1" baseline="-25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modulated with the </a:t>
            </a:r>
            <a:r>
              <a:rPr lang="en-US" altLang="zh-CN" sz="2000" b="1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</a:t>
            </a:r>
            <a:r>
              <a:rPr lang="en-US" altLang="zh-CN" sz="2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envelope function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average power is thus given by</a:t>
            </a:r>
            <a:endParaRPr lang="zh-CN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287811"/>
              </p:ext>
            </p:extLst>
          </p:nvPr>
        </p:nvGraphicFramePr>
        <p:xfrm>
          <a:off x="246433" y="4997860"/>
          <a:ext cx="3800273" cy="12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" name="公式" r:id="rId5" imgW="1447560" imgH="457200" progId="Equation.3">
                  <p:embed/>
                </p:oleObj>
              </mc:Choice>
              <mc:Fallback>
                <p:oleObj name="公式" r:id="rId5" imgW="1447560" imgH="4572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433" y="4997860"/>
                        <a:ext cx="3800273" cy="120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745" y="2091447"/>
            <a:ext cx="6509639" cy="30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3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1203" y="119010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i="1" dirty="0" smtClean="0">
                <a:solidFill>
                  <a:srgbClr val="7030A0"/>
                </a:solidFill>
              </a:rPr>
              <a:t>The periodic </a:t>
            </a:r>
            <a:r>
              <a:rPr lang="en-US" altLang="zh-CN" sz="3200" b="1" i="1" dirty="0">
                <a:solidFill>
                  <a:srgbClr val="7030A0"/>
                </a:solidFill>
              </a:rPr>
              <a:t>train of pulses that have the following properties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942" y="2770691"/>
            <a:ext cx="91317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period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2π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r>
              <a:rPr lang="en-US" altLang="zh-CN" sz="2400" b="1" i="1" baseline="-2500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power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average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 field amplitude is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the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amplitude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single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mode; </a:t>
            </a:r>
            <a:endParaRPr lang="en-US" altLang="zh-CN" sz="2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Both"/>
            </a:pP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pulse width, defined as the time from the peak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zero, is 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τ 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which shortens as </a:t>
            </a:r>
            <a:r>
              <a:rPr lang="en-US" altLang="zh-CN" sz="2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increases.</a:t>
            </a:r>
            <a:endParaRPr lang="zh-CN" alt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56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45" y="786893"/>
            <a:ext cx="8353510" cy="273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09" y="3609932"/>
            <a:ext cx="8243935" cy="28195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47406" y="6317012"/>
            <a:ext cx="583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u="sng" dirty="0" smtClean="0">
                <a:solidFill>
                  <a:srgbClr val="C00000"/>
                </a:solidFill>
              </a:rPr>
              <a:t>Note that the Fourier transform is imaginary</a:t>
            </a:r>
            <a:endParaRPr lang="zh-CN" altLang="en-US" sz="2200" b="1" i="1" u="sng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740" y="97279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Appendix: Fourier Transform</a:t>
            </a:r>
            <a:endParaRPr lang="zh-CN" altLang="en-US" sz="32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00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2238</Words>
  <Application>Microsoft Office PowerPoint</Application>
  <PresentationFormat>宽屏</PresentationFormat>
  <Paragraphs>119</Paragraphs>
  <Slides>42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Adobe 繁黑體 Std B</vt:lpstr>
      <vt:lpstr>OptimaLTStd-Bold</vt:lpstr>
      <vt:lpstr>PalatinoLTStd-Italic</vt:lpstr>
      <vt:lpstr>PalatinoLTStd-Roman</vt:lpstr>
      <vt:lpstr>等线</vt:lpstr>
      <vt:lpstr>等线 Light</vt:lpstr>
      <vt:lpstr>宋体</vt:lpstr>
      <vt:lpstr>Adobe Garamond Pro</vt:lpstr>
      <vt:lpstr>Arial</vt:lpstr>
      <vt:lpstr>Calibri</vt:lpstr>
      <vt:lpstr>Times New Roman</vt:lpstr>
      <vt:lpstr>Office 主题​​</vt:lpstr>
      <vt:lpstr>公式</vt:lpstr>
      <vt:lpstr>Theory of narrow-band mode-locking</vt:lpstr>
      <vt:lpstr>Abstract</vt:lpstr>
      <vt:lpstr>Abstract</vt:lpstr>
      <vt:lpstr>Abstract</vt:lpstr>
      <vt:lpstr>Abstract</vt:lpstr>
      <vt:lpstr>1. Mode-Locking Theory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Frequency Convolution Theorem</vt:lpstr>
      <vt:lpstr>Graphical derivation of the sampling theorem</vt:lpstr>
      <vt:lpstr>5. The Discrete Fourier Transform</vt:lpstr>
      <vt:lpstr>2. Mode-Locking Techniques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 The mechanism of  Kerr-lens mode-locking is supposed to be soft-aperture effect</vt:lpstr>
      <vt:lpstr>PowerPoint 演示文稿</vt:lpstr>
      <vt:lpstr>2.5 Narrow-band width self-mode-locking lasers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新型掺Pr氟化物及其超快特性研究 </dc:title>
  <dc:creator>dreamsummit</dc:creator>
  <cp:lastModifiedBy>dreamsummit</cp:lastModifiedBy>
  <cp:revision>539</cp:revision>
  <dcterms:created xsi:type="dcterms:W3CDTF">2016-07-18T05:03:45Z</dcterms:created>
  <dcterms:modified xsi:type="dcterms:W3CDTF">2017-02-22T11:41:22Z</dcterms:modified>
</cp:coreProperties>
</file>